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1" r:id="rId2"/>
    <p:sldId id="282" r:id="rId3"/>
    <p:sldId id="284" r:id="rId4"/>
    <p:sldId id="285" r:id="rId5"/>
    <p:sldId id="286" r:id="rId6"/>
    <p:sldId id="288" r:id="rId7"/>
    <p:sldId id="287" r:id="rId8"/>
    <p:sldId id="283" r:id="rId9"/>
    <p:sldId id="295" r:id="rId10"/>
    <p:sldId id="289" r:id="rId11"/>
    <p:sldId id="298" r:id="rId12"/>
    <p:sldId id="300" r:id="rId13"/>
    <p:sldId id="299" r:id="rId14"/>
    <p:sldId id="297" r:id="rId15"/>
    <p:sldId id="302" r:id="rId16"/>
    <p:sldId id="301" r:id="rId17"/>
    <p:sldId id="290" r:id="rId18"/>
    <p:sldId id="291" r:id="rId19"/>
    <p:sldId id="292" r:id="rId20"/>
    <p:sldId id="294" r:id="rId21"/>
    <p:sldId id="296" r:id="rId22"/>
    <p:sldId id="280" r:id="rId23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h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00"/>
    <a:srgbClr val="404040"/>
    <a:srgbClr val="7F7F7F"/>
    <a:srgbClr val="FFFF00"/>
    <a:srgbClr val="F9658A"/>
    <a:srgbClr val="FFCF40"/>
    <a:srgbClr val="42A5C5"/>
    <a:srgbClr val="77D1E5"/>
    <a:srgbClr val="B9E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7" autoAdjust="0"/>
    <p:restoredTop sz="90754" autoAdjust="0"/>
  </p:normalViewPr>
  <p:slideViewPr>
    <p:cSldViewPr snapToGrid="0" snapToObjects="1">
      <p:cViewPr varScale="1">
        <p:scale>
          <a:sx n="110" d="100"/>
          <a:sy n="110" d="100"/>
        </p:scale>
        <p:origin x="130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3168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ource Sans Pro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F59ED-25FE-634D-A8AB-FBD31004CD4E}" type="datetime1">
              <a:rPr lang="nb-NO">
                <a:latin typeface="Source Sans Pro"/>
              </a:rPr>
              <a:t>12.04.2016</a:t>
            </a:fld>
            <a:endParaRPr lang="en-US" dirty="0">
              <a:latin typeface="Source Sans 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6D03-7DAB-7940-9519-61B19CDF6219}" type="slidenum">
              <a:rPr>
                <a:latin typeface="Source Sans Pro"/>
              </a:rPr>
              <a:t>‹#›</a:t>
            </a:fld>
            <a:endParaRPr lang="en-US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847583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/>
              </a:defRPr>
            </a:lvl1pPr>
          </a:lstStyle>
          <a:p>
            <a:fld id="{17B038C9-0185-1347-9941-D37AE8CA2016}" type="datetime1">
              <a:rPr lang="nb-NO" smtClean="0"/>
              <a:pPr/>
              <a:t>12.04.2016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</a:t>
            </a:r>
            <a:r>
              <a:rPr lang="nb-NO" dirty="0" err="1"/>
              <a:t>text</a:t>
            </a:r>
            <a:r>
              <a:rPr lang="nb-NO" dirty="0"/>
              <a:t> styles</a:t>
            </a:r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/>
              </a:defRPr>
            </a:lvl1pPr>
          </a:lstStyle>
          <a:p>
            <a:fld id="{F21701CE-AAD7-E14D-8807-80033A44C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021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Source Sans Pro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Source Sans Pro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Source Sans Pro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Source Sans Pro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Source Sans Pro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Drømmeteam.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2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Product lead-</a:t>
            </a:r>
            <a:r>
              <a:rPr lang="nb-NO" dirty="0" err="1" smtClean="0"/>
              <a:t>tankejgang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</a:t>
            </a:r>
            <a:r>
              <a:rPr lang="nb-NO" baseline="0" dirty="0" smtClean="0"/>
              <a:t> unik mulighet til å bli kjent med </a:t>
            </a:r>
            <a:r>
              <a:rPr lang="nb-NO" baseline="0" dirty="0" err="1" smtClean="0"/>
              <a:t>siten</a:t>
            </a:r>
            <a:r>
              <a:rPr lang="nb-NO" baseline="0" dirty="0" smtClean="0"/>
              <a:t> FØR vi gjør endringer.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6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Liten </a:t>
            </a:r>
            <a:r>
              <a:rPr lang="nb-NO" dirty="0" err="1" smtClean="0"/>
              <a:t>site</a:t>
            </a:r>
            <a:r>
              <a:rPr lang="nb-NO" dirty="0" smtClean="0"/>
              <a:t>,</a:t>
            </a:r>
            <a:r>
              <a:rPr lang="nb-NO" baseline="0" dirty="0" smtClean="0"/>
              <a:t> fullt mulig å ha full kontroll på hele.</a:t>
            </a:r>
          </a:p>
          <a:p>
            <a:r>
              <a:rPr lang="nb-NO" baseline="0" dirty="0" smtClean="0"/>
              <a:t>Ha </a:t>
            </a:r>
            <a:r>
              <a:rPr lang="nb-NO" baseline="0" dirty="0" err="1" smtClean="0"/>
              <a:t>performance</a:t>
            </a:r>
            <a:r>
              <a:rPr lang="nb-NO" baseline="0" dirty="0" smtClean="0"/>
              <a:t> i bakhodet hele tiden.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8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 er lov å </a:t>
            </a:r>
            <a:r>
              <a:rPr lang="nb-NO" dirty="0" err="1" smtClean="0"/>
              <a:t>reviewe</a:t>
            </a:r>
            <a:r>
              <a:rPr lang="nb-NO" dirty="0" smtClean="0"/>
              <a:t> </a:t>
            </a:r>
            <a:r>
              <a:rPr lang="nb-NO" dirty="0" err="1" smtClean="0"/>
              <a:t>requests</a:t>
            </a:r>
            <a:r>
              <a:rPr lang="nb-NO" dirty="0" smtClean="0"/>
              <a:t> selv om de er </a:t>
            </a:r>
            <a:r>
              <a:rPr lang="nb-NO" dirty="0" err="1" smtClean="0"/>
              <a:t>approved</a:t>
            </a:r>
            <a:r>
              <a:rPr lang="nb-NO" dirty="0" smtClean="0"/>
              <a:t> eller </a:t>
            </a:r>
            <a:r>
              <a:rPr lang="nb-NO" dirty="0" err="1" smtClean="0"/>
              <a:t>merget</a:t>
            </a:r>
            <a:r>
              <a:rPr lang="nb-NO" dirty="0" smtClean="0"/>
              <a:t>!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8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Diskuter prosessen med design</a:t>
            </a:r>
          </a:p>
          <a:p>
            <a:r>
              <a:rPr lang="nb-NO" dirty="0" smtClean="0"/>
              <a:t>Diskuter standups. Hvor ofte, og når?</a:t>
            </a:r>
            <a:r>
              <a:rPr lang="nb-NO" baseline="0" dirty="0" smtClean="0"/>
              <a:t> Dra inn Øivind!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9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Noen</a:t>
            </a:r>
            <a:r>
              <a:rPr lang="nb-NO" baseline="0" dirty="0" smtClean="0"/>
              <a:t> tar 2 roller, noen tar 3, men alle må fylles.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701CE-AAD7-E14D-8807-80033A44C85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9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://www.iconmonstr.com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slide 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lored-stripes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50295"/>
            <a:ext cx="1929200" cy="279085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085" y="1434453"/>
            <a:ext cx="791997" cy="187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rgbClr val="262626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/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/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</p:spTree>
    <p:extLst>
      <p:ext uri="{BB962C8B-B14F-4D97-AF65-F5344CB8AC3E}">
        <p14:creationId xmlns:p14="http://schemas.microsoft.com/office/powerpoint/2010/main" val="215708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bulle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557215" y="1397000"/>
            <a:ext cx="7119935" cy="3369072"/>
          </a:xfrm>
        </p:spPr>
        <p:txBody>
          <a:bodyPr/>
          <a:lstStyle>
            <a:lvl1pPr>
              <a:buSzPct val="100000"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buSzPct val="80000"/>
              <a:defRPr/>
            </a:lvl2pPr>
            <a:lvl3pPr>
              <a:buSzPct val="80000"/>
              <a:defRPr/>
            </a:lvl3pPr>
            <a:lvl6pPr marL="1714500" indent="0">
              <a:buNone/>
              <a:defRPr/>
            </a:lvl6pPr>
          </a:lstStyle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92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4" y="1397000"/>
            <a:ext cx="3850099" cy="3369072"/>
          </a:xfrm>
        </p:spPr>
        <p:txBody>
          <a:bodyPr/>
          <a:lstStyle>
            <a:lvl1pPr marL="135000" indent="-135000">
              <a:spcAft>
                <a:spcPts val="0"/>
              </a:spcAft>
              <a:buSzPct val="10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70000" indent="-135000" defTabSz="198835">
              <a:buSzPct val="80000"/>
              <a:defRPr sz="1500">
                <a:solidFill>
                  <a:schemeClr val="tx1"/>
                </a:solidFill>
              </a:defRPr>
            </a:lvl2pPr>
            <a:lvl3pPr marL="405000" indent="-135000">
              <a:buSzPct val="80000"/>
              <a:defRPr sz="1200">
                <a:solidFill>
                  <a:schemeClr val="tx1"/>
                </a:solidFill>
              </a:defRPr>
            </a:lvl3pPr>
            <a:lvl4pPr marL="809625" indent="0">
              <a:buNone/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4737602" y="1396801"/>
            <a:ext cx="3850099" cy="3369272"/>
          </a:xfrm>
        </p:spPr>
        <p:txBody>
          <a:bodyPr/>
          <a:lstStyle>
            <a:lvl1pPr marL="135000" indent="-135000">
              <a:spcAft>
                <a:spcPts val="0"/>
              </a:spcAft>
              <a:buSzPct val="100000"/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70000" indent="-135000" defTabSz="198835">
              <a:buSzPct val="100000"/>
              <a:defRPr sz="1500">
                <a:solidFill>
                  <a:schemeClr val="tx1"/>
                </a:solidFill>
              </a:defRPr>
            </a:lvl2pPr>
            <a:lvl3pPr marL="351000" indent="-135000">
              <a:buSzPct val="100000"/>
              <a:defRPr sz="1200">
                <a:solidFill>
                  <a:schemeClr val="tx1"/>
                </a:solidFill>
              </a:defRPr>
            </a:lvl3pPr>
            <a:lvl4pPr marL="809625" indent="0">
              <a:buNone/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665302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557215" y="1397000"/>
            <a:ext cx="7119935" cy="3369072"/>
          </a:xfrm>
        </p:spPr>
        <p:txBody>
          <a:bodyPr/>
          <a:lstStyle>
            <a:lvl1pPr marL="0" indent="0">
              <a:buSzPct val="100000"/>
              <a:buNone/>
              <a:defRPr/>
            </a:lvl1pPr>
            <a:lvl2pPr marL="135000">
              <a:buSzPct val="80000"/>
              <a:defRPr/>
            </a:lvl2pPr>
            <a:lvl3pPr marL="270000">
              <a:buSzPct val="80000"/>
              <a:defRPr/>
            </a:lvl3pPr>
            <a:lvl6pPr marL="1714500" indent="0">
              <a:buNone/>
              <a:defRPr/>
            </a:lvl6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Box 28"/>
          <p:cNvSpPr txBox="1">
            <a:spLocks noChangeArrowheads="1"/>
          </p:cNvSpPr>
          <p:nvPr userDrawn="1"/>
        </p:nvSpPr>
        <p:spPr bwMode="auto">
          <a:xfrm>
            <a:off x="-1449658" y="1419622"/>
            <a:ext cx="12954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To add pre-formatted 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bullet text please use the Increase/Decrease Indent 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buttons found in the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Top-PowerPoint menu </a:t>
            </a:r>
          </a:p>
        </p:txBody>
      </p:sp>
    </p:spTree>
    <p:extLst>
      <p:ext uri="{BB962C8B-B14F-4D97-AF65-F5344CB8AC3E}">
        <p14:creationId xmlns:p14="http://schemas.microsoft.com/office/powerpoint/2010/main" val="411515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4" y="1397001"/>
            <a:ext cx="3850099" cy="3369072"/>
          </a:xfrm>
        </p:spPr>
        <p:txBody>
          <a:bodyPr/>
          <a:lstStyle>
            <a:lvl1pPr marL="0" indent="0">
              <a:spcAft>
                <a:spcPts val="0"/>
              </a:spcAft>
              <a:buSzPct val="100000"/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135000" indent="-135000" defTabSz="198835">
              <a:buSzPct val="80000"/>
              <a:defRPr sz="1500">
                <a:solidFill>
                  <a:schemeClr val="tx1"/>
                </a:solidFill>
              </a:defRPr>
            </a:lvl2pPr>
            <a:lvl3pPr marL="270000" indent="-135000">
              <a:buSzPct val="80000"/>
              <a:defRPr sz="1200">
                <a:solidFill>
                  <a:schemeClr val="tx1"/>
                </a:solidFill>
              </a:defRPr>
            </a:lvl3pPr>
            <a:lvl4pPr marL="809625" indent="0">
              <a:buNone/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600" y="1397002"/>
            <a:ext cx="3861888" cy="3369071"/>
          </a:xfrm>
        </p:spPr>
        <p:txBody>
          <a:bodyPr/>
          <a:lstStyle>
            <a:lvl1pPr marL="0" indent="0">
              <a:spcAft>
                <a:spcPts val="0"/>
              </a:spcAft>
              <a:buSzPct val="100000"/>
              <a:buFont typeface="Arial"/>
              <a:buNone/>
              <a:defRPr sz="1800">
                <a:solidFill>
                  <a:schemeClr val="tx1"/>
                </a:solidFill>
              </a:defRPr>
            </a:lvl1pPr>
            <a:lvl2pPr marL="135000" indent="-135000">
              <a:buSzPct val="100000"/>
              <a:defRPr sz="1500">
                <a:solidFill>
                  <a:schemeClr val="tx1"/>
                </a:solidFill>
              </a:defRPr>
            </a:lvl2pPr>
            <a:lvl3pPr marL="270000" indent="-135000" defTabSz="3572">
              <a:buSzPct val="100000"/>
              <a:tabLst/>
              <a:defRPr sz="1200">
                <a:solidFill>
                  <a:schemeClr val="tx1"/>
                </a:solidFill>
              </a:defRPr>
            </a:lvl3pPr>
            <a:lvl4pPr marL="809625" indent="0">
              <a:buNone/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Box 28"/>
          <p:cNvSpPr txBox="1">
            <a:spLocks noChangeArrowheads="1"/>
          </p:cNvSpPr>
          <p:nvPr userDrawn="1"/>
        </p:nvSpPr>
        <p:spPr bwMode="auto">
          <a:xfrm>
            <a:off x="-1365647" y="1419622"/>
            <a:ext cx="12954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To add pre-formatted 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bullet text please use the Increase/Decrease Indent 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buttons found in the</a:t>
            </a:r>
            <a:b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GB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Top-PowerPoint menu </a:t>
            </a:r>
          </a:p>
        </p:txBody>
      </p:sp>
    </p:spTree>
    <p:extLst>
      <p:ext uri="{BB962C8B-B14F-4D97-AF65-F5344CB8AC3E}">
        <p14:creationId xmlns:p14="http://schemas.microsoft.com/office/powerpoint/2010/main" val="421038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74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181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2802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276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9144000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57213" y="669132"/>
            <a:ext cx="3429000" cy="3429000"/>
          </a:xfrm>
          <a:prstGeom prst="ellipse">
            <a:avLst/>
          </a:prstGeom>
          <a:solidFill>
            <a:schemeClr val="tx1">
              <a:alpha val="90000"/>
            </a:schemeClr>
          </a:solidFill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400">
                <a:solidFill>
                  <a:schemeClr val="accent4"/>
                </a:solidFill>
                <a:latin typeface="Permanent Marker" charset="0"/>
                <a:ea typeface="Permanent Marker" charset="0"/>
                <a:cs typeface="Permanent Marker" charset="0"/>
              </a:defRPr>
            </a:lvl1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725591" y="669132"/>
            <a:ext cx="3871913" cy="3429000"/>
          </a:xfrm>
        </p:spPr>
        <p:txBody>
          <a:bodyPr anchor="ctr"/>
          <a:lstStyle>
            <a:lvl1pPr marL="0" indent="0">
              <a:lnSpc>
                <a:spcPct val="80000"/>
              </a:lnSpc>
              <a:buNone/>
              <a:defRPr sz="39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4934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381784"/>
            <a:ext cx="8040500" cy="113791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AutoShape 4"/>
          <p:cNvSpPr>
            <a:spLocks/>
          </p:cNvSpPr>
          <p:nvPr userDrawn="1"/>
        </p:nvSpPr>
        <p:spPr bwMode="gray">
          <a:xfrm>
            <a:off x="-2400300" y="1414479"/>
            <a:ext cx="2296716" cy="3462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  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 and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0"/>
            <a:ext cx="2397600" cy="134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 userDrawn="1"/>
        </p:nvGrpSpPr>
        <p:grpSpPr>
          <a:xfrm>
            <a:off x="-2698655" y="1779667"/>
            <a:ext cx="2595071" cy="1710570"/>
            <a:chOff x="-3598207" y="2692966"/>
            <a:chExt cx="3460094" cy="2280760"/>
          </a:xfrm>
        </p:grpSpPr>
        <p:sp>
          <p:nvSpPr>
            <p:cNvPr id="22" name="AutoShape 4"/>
            <p:cNvSpPr>
              <a:spLocks/>
            </p:cNvSpPr>
            <p:nvPr userDrawn="1"/>
          </p:nvSpPr>
          <p:spPr bwMode="gray">
            <a:xfrm>
              <a:off x="-3598207" y="4512061"/>
              <a:ext cx="3446926" cy="46166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saturations of the colours, but we still recommend these second to darkest ones</a:t>
              </a:r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-2965650" y="2692966"/>
              <a:ext cx="2827537" cy="1950621"/>
              <a:chOff x="-2965650" y="2692966"/>
              <a:chExt cx="2827537" cy="1950621"/>
            </a:xfrm>
          </p:grpSpPr>
          <p:sp>
            <p:nvSpPr>
              <p:cNvPr id="24" name="AutoShape 4"/>
              <p:cNvSpPr>
                <a:spLocks/>
              </p:cNvSpPr>
              <p:nvPr userDrawn="1"/>
            </p:nvSpPr>
            <p:spPr bwMode="gray">
              <a:xfrm>
                <a:off x="-2965650" y="2692966"/>
                <a:ext cx="2827537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1" b="49073"/>
              <a:stretch/>
            </p:blipFill>
            <p:spPr>
              <a:xfrm>
                <a:off x="-2092747" y="3212794"/>
                <a:ext cx="1868907" cy="1267392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27" name="Rectangle 26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28" name="Rectangle 27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29" name="Elbow Connector 28"/>
              <p:cNvCxnSpPr>
                <a:stCxn id="24" idx="1"/>
              </p:cNvCxnSpPr>
              <p:nvPr userDrawn="1"/>
            </p:nvCxnSpPr>
            <p:spPr>
              <a:xfrm rot="10800000" flipH="1" flipV="1">
                <a:off x="-2965650" y="2923799"/>
                <a:ext cx="1122957" cy="1098440"/>
              </a:xfrm>
              <a:prstGeom prst="bentConnector3">
                <a:avLst>
                  <a:gd name="adj1" fmla="val -27143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>
                <a:stCxn id="24" idx="1"/>
                <a:endCxn id="27" idx="1"/>
              </p:cNvCxnSpPr>
              <p:nvPr userDrawn="1"/>
            </p:nvCxnSpPr>
            <p:spPr>
              <a:xfrm rot="10800000" flipH="1" flipV="1">
                <a:off x="-2965650" y="2923798"/>
                <a:ext cx="1306184" cy="595359"/>
              </a:xfrm>
              <a:prstGeom prst="bentConnector3">
                <a:avLst>
                  <a:gd name="adj1" fmla="val -23335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913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slide gu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085" y="1434453"/>
            <a:ext cx="791997" cy="187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rgbClr val="262626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/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/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  <p:pic>
        <p:nvPicPr>
          <p:cNvPr id="36" name="Picture 2" descr="U:\Creuna Danmark\Jobs\4633_PPT skabeloner til Creuna\Received\C4_transparent_white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6"/>
          <a:stretch/>
        </p:blipFill>
        <p:spPr bwMode="auto">
          <a:xfrm>
            <a:off x="0" y="181208"/>
            <a:ext cx="1899258" cy="27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55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 Title Only dar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4" y="380700"/>
            <a:ext cx="8040500" cy="113791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0"/>
            <a:ext cx="2397600" cy="134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1490994"/>
            <a:ext cx="2397600" cy="134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69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953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596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0" y="76"/>
            <a:ext cx="9144000" cy="5143424"/>
          </a:xfrm>
        </p:spPr>
        <p:txBody>
          <a:bodyPr lIns="3816000" tIns="0" anchor="ctr" anchorCtr="0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2" y="1397001"/>
            <a:ext cx="3873274" cy="2137507"/>
          </a:xfrm>
        </p:spPr>
        <p:txBody>
          <a:bodyPr/>
          <a:lstStyle>
            <a:lvl1pPr marL="0" indent="0" algn="ctr">
              <a:lnSpc>
                <a:spcPct val="70000"/>
              </a:lnSpc>
              <a:buNone/>
              <a:defRPr sz="2250" baseline="0">
                <a:latin typeface="Permanent Marker"/>
                <a:cs typeface="Permanent Marker"/>
              </a:defRPr>
            </a:lvl1pPr>
            <a:lvl2pPr marL="0" indent="0" algn="ctr">
              <a:spcBef>
                <a:spcPts val="600"/>
              </a:spcBef>
              <a:buNone/>
              <a:defRPr sz="1950" baseline="0"/>
            </a:lvl2pPr>
          </a:lstStyle>
          <a:p>
            <a:pPr lvl="0"/>
            <a:r>
              <a:rPr lang="en-GB" dirty="0"/>
              <a:t>”click to add quote, scale and place”</a:t>
            </a:r>
          </a:p>
          <a:p>
            <a:pPr lvl="1"/>
            <a:r>
              <a:rPr lang="en-GB" dirty="0"/>
              <a:t>Name Surname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0"/>
            <a:ext cx="2398441" cy="1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4"/>
          <p:cNvSpPr>
            <a:spLocks/>
          </p:cNvSpPr>
          <p:nvPr userDrawn="1"/>
        </p:nvSpPr>
        <p:spPr bwMode="gray">
          <a:xfrm>
            <a:off x="-2836984" y="2817976"/>
            <a:ext cx="2723526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 some cases you may want background images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Picture icon  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Find image, select OK,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, 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</a:t>
            </a: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Increase Indent </a:t>
            </a: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button to get </a:t>
            </a:r>
            <a:b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predefined ‘quote-name’ font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1413110"/>
            <a:ext cx="2397600" cy="134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84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76"/>
            <a:ext cx="9144000" cy="5143424"/>
          </a:xfrm>
        </p:spPr>
        <p:txBody>
          <a:bodyPr lIns="0" tIns="0" rIns="3960000" anchor="ctr" anchorCtr="0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06962" y="257176"/>
            <a:ext cx="3990752" cy="4508500"/>
          </a:xfrm>
        </p:spPr>
        <p:txBody>
          <a:bodyPr/>
          <a:lstStyle>
            <a:lvl1pPr marL="0" indent="0">
              <a:buNone/>
              <a:defRPr sz="1800" b="1" i="0">
                <a:latin typeface="Source Sans Pro"/>
                <a:cs typeface="Source Sans Pro"/>
              </a:defRPr>
            </a:lvl1pPr>
            <a:lvl2pPr marL="0" indent="0">
              <a:spcBef>
                <a:spcPts val="900"/>
              </a:spcBef>
              <a:buNone/>
              <a:defRPr sz="1350" baseline="0"/>
            </a:lvl2pPr>
          </a:lstStyle>
          <a:p>
            <a:pPr lvl="0"/>
            <a:r>
              <a:rPr lang="en-GB" dirty="0"/>
              <a:t>Add Client quote</a:t>
            </a:r>
          </a:p>
          <a:p>
            <a:pPr lvl="1"/>
            <a:r>
              <a:rPr lang="en-GB" dirty="0"/>
              <a:t>Client Name, title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511000" y="0"/>
            <a:ext cx="2397600" cy="134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4"/>
          <p:cNvSpPr>
            <a:spLocks/>
          </p:cNvSpPr>
          <p:nvPr userDrawn="1"/>
        </p:nvSpPr>
        <p:spPr bwMode="gray">
          <a:xfrm>
            <a:off x="-2511000" y="1398099"/>
            <a:ext cx="2397541" cy="9233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 some cases you may want background images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Picture icon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Find image, select OK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defRPr/>
            </a:pPr>
            <a:endParaRPr lang="en-US" sz="750" b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</a:t>
            </a: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Increase Indent </a:t>
            </a: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button to get </a:t>
            </a:r>
            <a:b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predefined ‘quote-name’</a:t>
            </a:r>
            <a:r>
              <a:rPr lang="en-US" sz="750" b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</a:t>
            </a: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534729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slide whit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66"/>
            <a:ext cx="9144000" cy="5143966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GB" noProof="0" dirty="0"/>
              <a:t>Click here on the image placeholder/Choose Insert/Choose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701" y="2206799"/>
            <a:ext cx="8082014" cy="2559273"/>
          </a:xfrm>
        </p:spPr>
        <p:txBody>
          <a:bodyPr wrap="square" anchor="t">
            <a:noAutofit/>
          </a:bodyPr>
          <a:lstStyle>
            <a:lvl1pPr algn="l">
              <a:defRPr sz="7500" b="1" cap="none" baseline="0">
                <a:solidFill>
                  <a:schemeClr val="tx1"/>
                </a:solidFill>
              </a:defRPr>
            </a:lvl1pPr>
          </a:lstStyle>
          <a:p>
            <a:r>
              <a:rPr lang="nb-NO" noProof="0" dirty="0"/>
              <a:t>Chapter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1083601"/>
            <a:ext cx="8042276" cy="999000"/>
          </a:xfrm>
        </p:spPr>
        <p:txBody>
          <a:bodyPr anchor="b"/>
          <a:lstStyle>
            <a:lvl1pPr marL="0" indent="0">
              <a:buNone/>
              <a:defRPr sz="2250" b="0" i="0" baseline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>
          <a:xfrm>
            <a:off x="3505200" y="8309080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3"/>
          </p:nvPr>
        </p:nvSpPr>
        <p:spPr>
          <a:xfrm>
            <a:off x="557213" y="8309080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4"/>
          </p:nvPr>
        </p:nvSpPr>
        <p:spPr>
          <a:xfrm>
            <a:off x="6553202" y="8309080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able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54224" y="353700"/>
            <a:ext cx="850500" cy="340200"/>
          </a:xfrm>
          <a:blipFill>
            <a:blip r:embed="rId2"/>
            <a:stretch>
              <a:fillRect/>
            </a:stretch>
          </a:blipFill>
        </p:spPr>
        <p:txBody>
          <a:bodyPr lIns="216000" tIns="72000"/>
          <a:lstStyle>
            <a:lvl1pPr>
              <a:defRPr sz="100"/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16" name="AutoShape 4"/>
          <p:cNvSpPr>
            <a:spLocks/>
          </p:cNvSpPr>
          <p:nvPr userDrawn="1"/>
        </p:nvSpPr>
        <p:spPr bwMode="gray">
          <a:xfrm>
            <a:off x="-1867250" y="7452"/>
            <a:ext cx="1753791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image in background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image placeholder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Choose Insert/Click Picture-button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Select image and click OK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43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title slide colo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-logo-sort.png"/>
          <p:cNvPicPr>
            <a:picLocks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59" y="353694"/>
            <a:ext cx="850545" cy="34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686" y="2206800"/>
            <a:ext cx="8088288" cy="2559600"/>
          </a:xfrm>
        </p:spPr>
        <p:txBody>
          <a:bodyPr anchor="t"/>
          <a:lstStyle>
            <a:lvl1pPr algn="l">
              <a:defRPr sz="7500" b="1" cap="none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Chapter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200" y="1082700"/>
            <a:ext cx="8041488" cy="999000"/>
          </a:xfrm>
        </p:spPr>
        <p:txBody>
          <a:bodyPr anchor="b"/>
          <a:lstStyle>
            <a:lvl1pPr marL="0" indent="0">
              <a:buNone/>
              <a:defRPr sz="225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29" name="AutoShape 4"/>
          <p:cNvSpPr>
            <a:spLocks/>
          </p:cNvSpPr>
          <p:nvPr userDrawn="1"/>
        </p:nvSpPr>
        <p:spPr bwMode="gray">
          <a:xfrm>
            <a:off x="-1571625" y="-52990"/>
            <a:ext cx="1468040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831260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213" y="831260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831260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30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32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7" name="Elbow Connector 36"/>
              <p:cNvCxnSpPr/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/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44548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slide negativ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466"/>
            <a:ext cx="9144000" cy="5143966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on the image placeholder/Choose Insert/Choose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700" y="2206799"/>
            <a:ext cx="8088288" cy="2558875"/>
          </a:xfrm>
        </p:spPr>
        <p:txBody>
          <a:bodyPr anchor="t"/>
          <a:lstStyle>
            <a:lvl1pPr algn="l">
              <a:defRPr sz="7500" b="1" cap="none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Chapter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4" y="1082700"/>
            <a:ext cx="8042276" cy="999000"/>
          </a:xfrm>
        </p:spPr>
        <p:txBody>
          <a:bodyPr anchor="b"/>
          <a:lstStyle>
            <a:lvl1pPr marL="0" indent="0">
              <a:buNone/>
              <a:defRPr sz="2250" b="0" i="0">
                <a:solidFill>
                  <a:schemeClr val="bg1"/>
                </a:solidFill>
                <a:latin typeface="Source Sans Pro"/>
                <a:cs typeface="Source Sans Pr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8350639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213" y="8350639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8350639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able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54224" y="353700"/>
            <a:ext cx="850500" cy="340200"/>
          </a:xfrm>
          <a:blipFill>
            <a:blip r:embed="rId2"/>
            <a:stretch>
              <a:fillRect/>
            </a:stretch>
          </a:blipFill>
        </p:spPr>
        <p:txBody>
          <a:bodyPr lIns="216000" tIns="72000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logo</a:t>
            </a:r>
          </a:p>
        </p:txBody>
      </p:sp>
      <p:sp>
        <p:nvSpPr>
          <p:cNvPr id="13" name="AutoShape 4"/>
          <p:cNvSpPr>
            <a:spLocks/>
          </p:cNvSpPr>
          <p:nvPr userDrawn="1"/>
        </p:nvSpPr>
        <p:spPr bwMode="gray">
          <a:xfrm>
            <a:off x="-1867250" y="7452"/>
            <a:ext cx="1753791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image in background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image placeholder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Choose Insert/Click Picture-button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Select image and click OK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31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085" y="1434453"/>
            <a:ext cx="791997" cy="187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50000" y="2127601"/>
            <a:ext cx="6349488" cy="838455"/>
          </a:xfrm>
        </p:spPr>
        <p:txBody>
          <a:bodyPr/>
          <a:lstStyle>
            <a:lvl1pPr>
              <a:defRPr sz="5850" baseline="0">
                <a:solidFill>
                  <a:schemeClr val="tx1"/>
                </a:solidFill>
                <a:latin typeface="Permanent Marker"/>
                <a:cs typeface="Permanent Marker"/>
              </a:defRPr>
            </a:lvl1pPr>
          </a:lstStyle>
          <a:p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r>
              <a:rPr lang="nb-NO" noProof="0" dirty="0"/>
              <a:t>!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49" y="179388"/>
            <a:ext cx="1914359" cy="274144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2980800"/>
            <a:ext cx="4729162" cy="6396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nb-NO" noProof="0" dirty="0" err="1"/>
              <a:t>Name</a:t>
            </a:r>
            <a:r>
              <a:rPr lang="nb-NO" noProof="0" dirty="0"/>
              <a:t> and </a:t>
            </a:r>
            <a:r>
              <a:rPr lang="nb-NO" noProof="0" dirty="0" err="1"/>
              <a:t>title</a:t>
            </a:r>
            <a:r>
              <a:rPr lang="nb-NO" noProof="0" dirty="0"/>
              <a:t> </a:t>
            </a:r>
            <a:r>
              <a:rPr lang="nb-NO" noProof="0" dirty="0" err="1"/>
              <a:t>of</a:t>
            </a:r>
            <a:r>
              <a:rPr lang="nb-NO" noProof="0" dirty="0"/>
              <a:t> presenter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0876" y="4120029"/>
            <a:ext cx="1783913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543907" y="4119536"/>
            <a:ext cx="1055582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126950" y="4120029"/>
            <a:ext cx="1783913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126950" y="4598020"/>
            <a:ext cx="1783913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0876" y="4598950"/>
            <a:ext cx="1783913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543907" y="4598020"/>
            <a:ext cx="1055582" cy="229586"/>
          </a:xfrm>
        </p:spPr>
        <p:txBody>
          <a:bodyPr anchor="ctr" anchorCtr="0"/>
          <a:lstStyle>
            <a:lvl1pPr marL="0" indent="0">
              <a:buNone/>
              <a:defRPr sz="1350">
                <a:latin typeface="+mn-lt"/>
              </a:defRPr>
            </a:lvl1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24889" y="4038600"/>
            <a:ext cx="411179" cy="411179"/>
          </a:xfrm>
        </p:spPr>
        <p:txBody>
          <a:bodyPr/>
          <a:lstStyle>
            <a:lvl1pPr algn="ctr">
              <a:defRPr sz="675" baseline="0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2224889" y="4510747"/>
            <a:ext cx="411179" cy="411179"/>
          </a:xfrm>
        </p:spPr>
        <p:txBody>
          <a:bodyPr/>
          <a:lstStyle>
            <a:lvl1pPr algn="ctr">
              <a:defRPr sz="675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630528" y="4040486"/>
            <a:ext cx="411179" cy="411179"/>
          </a:xfrm>
        </p:spPr>
        <p:txBody>
          <a:bodyPr/>
          <a:lstStyle>
            <a:lvl1pPr algn="ctr">
              <a:defRPr sz="675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630528" y="4512633"/>
            <a:ext cx="411179" cy="411179"/>
          </a:xfrm>
        </p:spPr>
        <p:txBody>
          <a:bodyPr/>
          <a:lstStyle>
            <a:lvl1pPr algn="ctr">
              <a:defRPr sz="675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7030831" y="4041995"/>
            <a:ext cx="411179" cy="411179"/>
          </a:xfrm>
        </p:spPr>
        <p:txBody>
          <a:bodyPr/>
          <a:lstStyle>
            <a:lvl1pPr algn="ctr">
              <a:defRPr sz="675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030831" y="4514142"/>
            <a:ext cx="411179" cy="411179"/>
          </a:xfrm>
        </p:spPr>
        <p:txBody>
          <a:bodyPr/>
          <a:lstStyle>
            <a:lvl1pPr algn="ctr">
              <a:defRPr sz="675"/>
            </a:lvl1pPr>
          </a:lstStyle>
          <a:p>
            <a:r>
              <a:rPr lang="en-GB" dirty="0"/>
              <a:t>Insert icon</a:t>
            </a:r>
          </a:p>
        </p:txBody>
      </p:sp>
      <p:sp>
        <p:nvSpPr>
          <p:cNvPr id="32" name="AutoShape 4"/>
          <p:cNvSpPr>
            <a:spLocks/>
          </p:cNvSpPr>
          <p:nvPr userDrawn="1"/>
        </p:nvSpPr>
        <p:spPr bwMode="gray">
          <a:xfrm>
            <a:off x="9202545" y="4534225"/>
            <a:ext cx="1152235" cy="58862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Make a new slide to </a:t>
            </a:r>
          </a:p>
          <a:p>
            <a:pPr algn="l"/>
            <a:r>
              <a:rPr 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add or change the icons </a:t>
            </a:r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/>
            </a:r>
            <a:b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by using graphics from </a:t>
            </a:r>
            <a:r>
              <a:rPr lang="en-US" sz="750" dirty="0">
                <a:latin typeface="Source Sans Pro" pitchFamily="34" charset="0"/>
                <a:cs typeface="Arial" pitchFamily="34" charset="0"/>
              </a:rPr>
              <a:t/>
            </a:r>
            <a:br>
              <a:rPr lang="en-US" sz="750" dirty="0">
                <a:latin typeface="Source Sans Pro" pitchFamily="34" charset="0"/>
                <a:cs typeface="Arial" pitchFamily="34" charset="0"/>
              </a:rPr>
            </a:br>
            <a:r>
              <a:rPr lang="en-US" sz="825" b="1" u="sng" dirty="0">
                <a:latin typeface="Source Sans Pro" pitchFamily="34" charset="0"/>
                <a:cs typeface="Arial" pitchFamily="34" charset="0"/>
                <a:hlinkClick r:id="rId4"/>
              </a:rPr>
              <a:t>www.iconmonstr.com</a:t>
            </a:r>
            <a:endParaRPr lang="da-DK" sz="825" b="1" dirty="0">
              <a:latin typeface="Source Sans Pro" pitchFamily="34" charset="0"/>
              <a:cs typeface="Arial" pitchFamily="34" charset="0"/>
            </a:endParaRPr>
          </a:p>
          <a:p>
            <a:pPr algn="l"/>
            <a:endParaRPr lang="en-GB" sz="750" dirty="0" err="1"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23"/>
          </p:nvPr>
        </p:nvSpPr>
        <p:spPr>
          <a:xfrm>
            <a:off x="3505200" y="8296277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24"/>
          </p:nvPr>
        </p:nvSpPr>
        <p:spPr>
          <a:xfrm>
            <a:off x="557213" y="8296277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25"/>
          </p:nvPr>
        </p:nvSpPr>
        <p:spPr>
          <a:xfrm>
            <a:off x="6553202" y="8296277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0" name="AutoShape 4"/>
          <p:cNvSpPr>
            <a:spLocks/>
          </p:cNvSpPr>
          <p:nvPr userDrawn="1"/>
        </p:nvSpPr>
        <p:spPr bwMode="gray">
          <a:xfrm>
            <a:off x="-1571625" y="-52990"/>
            <a:ext cx="1468040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72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73" name="Group 72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74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77" name="Rectangle 76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78" name="Rectangle 77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79" name="Elbow Connector 78"/>
              <p:cNvCxnSpPr/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558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slide grøn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085" y="1434453"/>
            <a:ext cx="791997" cy="187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rgbClr val="262626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/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/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  <p:pic>
        <p:nvPicPr>
          <p:cNvPr id="37" name="Picture 36" descr="long-shadow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/>
          <a:stretch/>
        </p:blipFill>
        <p:spPr>
          <a:xfrm>
            <a:off x="-1" y="139492"/>
            <a:ext cx="2688745" cy="36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0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slide bilde p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Klikk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sette</a:t>
            </a:r>
            <a:r>
              <a:rPr lang="en-US" dirty="0"/>
              <a:t> inn </a:t>
            </a:r>
            <a:r>
              <a:rPr lang="en-US" dirty="0" err="1"/>
              <a:t>bilde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rgbClr val="262626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/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/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  <p:sp>
        <p:nvSpPr>
          <p:cNvPr id="36" name="Tabel Placeholder 4"/>
          <p:cNvSpPr>
            <a:spLocks noGrp="1"/>
          </p:cNvSpPr>
          <p:nvPr>
            <p:ph type="body" sz="quarter" idx="21"/>
          </p:nvPr>
        </p:nvSpPr>
        <p:spPr>
          <a:xfrm>
            <a:off x="0" y="156600"/>
            <a:ext cx="1930500" cy="2759400"/>
          </a:xfrm>
          <a:blipFill>
            <a:blip r:embed="rId3"/>
            <a:stretch>
              <a:fillRect/>
            </a:stretch>
          </a:blipFill>
        </p:spPr>
        <p:txBody>
          <a:bodyPr tIns="684000"/>
          <a:lstStyle>
            <a:lvl1pPr algn="ctr">
              <a:defRPr sz="100"/>
            </a:lvl1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38" name="Logo creuna"/>
          <p:cNvSpPr>
            <a:spLocks noGrp="1"/>
          </p:cNvSpPr>
          <p:nvPr>
            <p:ph type="body" sz="quarter" idx="22" hasCustomPrompt="1"/>
          </p:nvPr>
        </p:nvSpPr>
        <p:spPr>
          <a:xfrm>
            <a:off x="2259900" y="1433700"/>
            <a:ext cx="791100" cy="189000"/>
          </a:xfrm>
          <a:blipFill>
            <a:blip r:embed="rId4"/>
            <a:stretch>
              <a:fillRect/>
            </a:stretch>
          </a:blipFill>
        </p:spPr>
        <p:txBody>
          <a:bodyPr tIns="18000000"/>
          <a:lstStyle>
            <a:lvl1pPr>
              <a:defRPr sz="100"/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5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slide bilde neg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Klikk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sette</a:t>
            </a:r>
            <a:r>
              <a:rPr lang="en-US" dirty="0"/>
              <a:t> inn </a:t>
            </a:r>
            <a:r>
              <a:rPr lang="en-US" dirty="0" err="1"/>
              <a:t>bilde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  <p:sp>
        <p:nvSpPr>
          <p:cNvPr id="37" name="Tabel Placeholder 4"/>
          <p:cNvSpPr>
            <a:spLocks noGrp="1"/>
          </p:cNvSpPr>
          <p:nvPr>
            <p:ph type="body" sz="quarter" idx="24"/>
          </p:nvPr>
        </p:nvSpPr>
        <p:spPr>
          <a:xfrm>
            <a:off x="0" y="189000"/>
            <a:ext cx="1903500" cy="2700000"/>
          </a:xfrm>
          <a:blipFill>
            <a:blip r:embed="rId3"/>
            <a:stretch>
              <a:fillRect/>
            </a:stretch>
          </a:blipFill>
        </p:spPr>
        <p:txBody>
          <a:bodyPr tIns="684000"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Rediger tekststiler i malen</a:t>
            </a:r>
          </a:p>
        </p:txBody>
      </p:sp>
      <p:sp>
        <p:nvSpPr>
          <p:cNvPr id="39" name="Logo creuna"/>
          <p:cNvSpPr>
            <a:spLocks noGrp="1"/>
          </p:cNvSpPr>
          <p:nvPr>
            <p:ph type="body" sz="quarter" idx="22" hasCustomPrompt="1"/>
          </p:nvPr>
        </p:nvSpPr>
        <p:spPr>
          <a:xfrm>
            <a:off x="2259900" y="1433700"/>
            <a:ext cx="791100" cy="189000"/>
          </a:xfrm>
          <a:blipFill>
            <a:blip r:embed="rId4"/>
            <a:stretch>
              <a:fillRect/>
            </a:stretch>
          </a:blipFill>
        </p:spPr>
        <p:txBody>
          <a:bodyPr tIns="18000000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7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slide bilde neg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Klikk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sette</a:t>
            </a:r>
            <a:r>
              <a:rPr lang="en-US" dirty="0"/>
              <a:t> inn </a:t>
            </a:r>
            <a:r>
              <a:rPr lang="en-US" dirty="0" err="1"/>
              <a:t>bilde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38300" y="1649700"/>
            <a:ext cx="6361200" cy="1082700"/>
          </a:xfrm>
        </p:spPr>
        <p:txBody>
          <a:bodyPr anchor="b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Kort tittel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0200" y="2729700"/>
            <a:ext cx="6372000" cy="891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000" baseline="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/>
              <a:t>Maks 2 linjer </a:t>
            </a:r>
            <a:r>
              <a:rPr lang="nb-NO" noProof="0" dirty="0" err="1"/>
              <a:t>subtittel</a:t>
            </a:r>
            <a:endParaRPr lang="nb-NO" noProof="0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4" y="4649401"/>
            <a:ext cx="8042276" cy="444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6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 err="1"/>
              <a:t>Disclaimer</a:t>
            </a:r>
            <a:r>
              <a:rPr lang="nb-NO" noProof="0" dirty="0"/>
              <a:t> – maks to linjer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2221917" y="832950"/>
            <a:ext cx="2118332" cy="1966656"/>
            <a:chOff x="-2962555" y="2567926"/>
            <a:chExt cx="2824442" cy="2622208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32" name="Elbow Connector 31"/>
              <p:cNvCxnSpPr>
                <a:stCxn id="27" idx="2"/>
                <a:endCxn id="31" idx="1"/>
              </p:cNvCxnSpPr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endCxn id="30" idx="3"/>
              </p:cNvCxnSpPr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AutoShape 4"/>
          <p:cNvSpPr>
            <a:spLocks/>
          </p:cNvSpPr>
          <p:nvPr userDrawn="1"/>
        </p:nvSpPr>
        <p:spPr bwMode="gray">
          <a:xfrm>
            <a:off x="-1676400" y="0"/>
            <a:ext cx="1572815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 ,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50000" y="3826801"/>
            <a:ext cx="4729162" cy="6404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Navn</a:t>
            </a:r>
            <a:endParaRPr lang="en-GB" dirty="0"/>
          </a:p>
        </p:txBody>
      </p:sp>
      <p:sp>
        <p:nvSpPr>
          <p:cNvPr id="45" name="AutoShape 4"/>
          <p:cNvSpPr>
            <a:spLocks/>
          </p:cNvSpPr>
          <p:nvPr userDrawn="1"/>
        </p:nvSpPr>
        <p:spPr bwMode="gray">
          <a:xfrm>
            <a:off x="9292633" y="3825638"/>
            <a:ext cx="1489667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client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logo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placeholder</a:t>
            </a:r>
            <a:endParaRPr lang="en-US" sz="750" baseline="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Insert from top menu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Choose Picture from file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client logo</a:t>
            </a:r>
          </a:p>
          <a:p>
            <a:pPr marL="135731" indent="-135731" algn="l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>
          <a:xfrm>
            <a:off x="3505200" y="8273455"/>
            <a:ext cx="2133600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>
          <a:xfrm>
            <a:off x="557213" y="8273455"/>
            <a:ext cx="2795586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>
          <a:xfrm>
            <a:off x="6553202" y="8273455"/>
            <a:ext cx="2044513" cy="274637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ssholder for bilde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361635" y="3826669"/>
            <a:ext cx="1235869" cy="640557"/>
          </a:xfrm>
        </p:spPr>
        <p:txBody>
          <a:bodyPr/>
          <a:lstStyle>
            <a:lvl1pPr marL="0" marR="0" indent="0" algn="ctr" defTabSz="3429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 typeface="Arial" charset="0"/>
              <a:buNone/>
              <a:tabLst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Klikk for å legg inn kundens logo. Bruk alltid en transparent PNG-fil.</a:t>
            </a:r>
          </a:p>
        </p:txBody>
      </p:sp>
      <p:sp>
        <p:nvSpPr>
          <p:cNvPr id="39" name="Logo creuna"/>
          <p:cNvSpPr>
            <a:spLocks noGrp="1"/>
          </p:cNvSpPr>
          <p:nvPr>
            <p:ph type="body" sz="quarter" idx="22" hasCustomPrompt="1"/>
          </p:nvPr>
        </p:nvSpPr>
        <p:spPr>
          <a:xfrm>
            <a:off x="2259900" y="1433700"/>
            <a:ext cx="791100" cy="189000"/>
          </a:xfrm>
          <a:blipFill>
            <a:blip r:embed="rId3"/>
            <a:stretch>
              <a:fillRect/>
            </a:stretch>
          </a:blipFill>
        </p:spPr>
        <p:txBody>
          <a:bodyPr tIns="18000000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stylesL</a:t>
            </a:r>
            <a:endParaRPr lang="en-US" dirty="0"/>
          </a:p>
        </p:txBody>
      </p:sp>
      <p:sp>
        <p:nvSpPr>
          <p:cNvPr id="36" name="Tabel Placeholder 4"/>
          <p:cNvSpPr>
            <a:spLocks noGrp="1"/>
          </p:cNvSpPr>
          <p:nvPr>
            <p:ph type="body" sz="quarter" idx="24"/>
          </p:nvPr>
        </p:nvSpPr>
        <p:spPr>
          <a:xfrm>
            <a:off x="0" y="154535"/>
            <a:ext cx="1927800" cy="2762100"/>
          </a:xfrm>
          <a:blipFill>
            <a:blip r:embed="rId4"/>
            <a:stretch>
              <a:fillRect/>
            </a:stretch>
          </a:blipFill>
        </p:spPr>
        <p:txBody>
          <a:bodyPr tIns="684000"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41068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76"/>
            <a:ext cx="9144000" cy="5143424"/>
          </a:xfrm>
        </p:spPr>
        <p:txBody>
          <a:bodyPr tIns="900000" anchor="ctr" anchorCtr="0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57214" y="1407586"/>
            <a:ext cx="7119937" cy="821379"/>
          </a:xfrm>
        </p:spPr>
        <p:txBody>
          <a:bodyPr wrap="square">
            <a:spAutoFit/>
          </a:bodyPr>
          <a:lstStyle>
            <a:lvl1pPr marL="270000" indent="-270000">
              <a:buClr>
                <a:schemeClr val="tx2">
                  <a:lumMod val="75000"/>
                </a:schemeClr>
              </a:buClr>
              <a:buSzPct val="100000"/>
              <a:buFont typeface="Wingdings" charset="2"/>
              <a:buAutoNum type="arabicPlain"/>
              <a:defRPr sz="2250" b="0" i="0" spc="-38" baseline="0">
                <a:latin typeface="+mj-lt"/>
                <a:ea typeface="Source Sans Pro" charset="0"/>
                <a:cs typeface="Source Sans Pro" charset="0"/>
              </a:defRPr>
            </a:lvl1pPr>
            <a:lvl2pPr marL="405000" indent="-135731">
              <a:defRPr/>
            </a:lvl2pPr>
            <a:lvl3pPr marL="540000" indent="-135731">
              <a:defRPr/>
            </a:lvl3pPr>
          </a:lstStyle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11000" y="692"/>
            <a:ext cx="2397541" cy="13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AutoShape 4"/>
          <p:cNvSpPr>
            <a:spLocks/>
          </p:cNvSpPr>
          <p:nvPr userDrawn="1"/>
        </p:nvSpPr>
        <p:spPr bwMode="gray">
          <a:xfrm>
            <a:off x="-2511000" y="1413039"/>
            <a:ext cx="2397541" cy="3462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 some cases you may want background images</a:t>
            </a:r>
          </a:p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and you can repeat the agenda throughout </a:t>
            </a:r>
            <a:b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the presentation and highlight the coming section</a:t>
            </a:r>
          </a:p>
        </p:txBody>
      </p:sp>
      <p:sp>
        <p:nvSpPr>
          <p:cNvPr id="21" name="AutoShape 4"/>
          <p:cNvSpPr>
            <a:spLocks/>
          </p:cNvSpPr>
          <p:nvPr userDrawn="1"/>
        </p:nvSpPr>
        <p:spPr bwMode="gray">
          <a:xfrm>
            <a:off x="-1867250" y="1923111"/>
            <a:ext cx="1753791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image in background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lower Picture icon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Find image, select OK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29069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57214" y="1407586"/>
            <a:ext cx="7119937" cy="821379"/>
          </a:xfrm>
        </p:spPr>
        <p:txBody>
          <a:bodyPr wrap="square">
            <a:spAutoFit/>
          </a:bodyPr>
          <a:lstStyle>
            <a:lvl1pPr marL="270000" indent="-270000">
              <a:buClr>
                <a:schemeClr val="bg1"/>
              </a:buClr>
              <a:buSzPct val="100000"/>
              <a:buFont typeface="Wingdings" charset="2"/>
              <a:buAutoNum type="arabicPlain"/>
              <a:defRPr sz="2250" b="0" i="0" spc="-38" baseline="0">
                <a:latin typeface="+mj-lt"/>
                <a:ea typeface="Source Sans Pro" charset="0"/>
                <a:cs typeface="Source Sans Pro" charset="0"/>
              </a:defRPr>
            </a:lvl1pPr>
            <a:lvl2pPr marL="405000" indent="-135731">
              <a:defRPr/>
            </a:lvl2pPr>
            <a:lvl3pPr marL="540000" indent="-135731">
              <a:defRPr/>
            </a:lvl3pPr>
          </a:lstStyle>
          <a:p>
            <a:pPr lvl="0"/>
            <a:r>
              <a:rPr lang="nb-NO" noProof="0"/>
              <a:t>Rediger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</p:txBody>
      </p:sp>
      <p:sp>
        <p:nvSpPr>
          <p:cNvPr id="21" name="AutoShape 4"/>
          <p:cNvSpPr>
            <a:spLocks/>
          </p:cNvSpPr>
          <p:nvPr userDrawn="1"/>
        </p:nvSpPr>
        <p:spPr bwMode="gray">
          <a:xfrm>
            <a:off x="-2152650" y="2681526"/>
            <a:ext cx="2039191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 colour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of numbering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135731" indent="-135731" algn="r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all text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with numbering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Choose Format/Bullets and Numbering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Select colour from ‘Color’ dropdown.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sp>
        <p:nvSpPr>
          <p:cNvPr id="22" name="AutoShape 4"/>
          <p:cNvSpPr>
            <a:spLocks/>
          </p:cNvSpPr>
          <p:nvPr userDrawn="1"/>
        </p:nvSpPr>
        <p:spPr bwMode="gray">
          <a:xfrm>
            <a:off x="-1778430" y="2053272"/>
            <a:ext cx="1674846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Change</a:t>
            </a:r>
            <a:r>
              <a:rPr lang="en-US" sz="750" b="1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background colour</a:t>
            </a:r>
            <a:endParaRPr lang="en-US" sz="750" b="1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Right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outside slide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C</a:t>
            </a: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hoose Format Background</a:t>
            </a:r>
            <a:b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3. 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Select Fill and choose your colour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4. Click OK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221916" y="6963"/>
            <a:ext cx="2118332" cy="1966656"/>
            <a:chOff x="-2962555" y="2567926"/>
            <a:chExt cx="2824442" cy="2622208"/>
          </a:xfrm>
        </p:grpSpPr>
        <p:sp>
          <p:nvSpPr>
            <p:cNvPr id="20" name="AutoShape 4"/>
            <p:cNvSpPr>
              <a:spLocks/>
            </p:cNvSpPr>
            <p:nvPr userDrawn="1"/>
          </p:nvSpPr>
          <p:spPr bwMode="gray">
            <a:xfrm>
              <a:off x="-2962555" y="4574581"/>
              <a:ext cx="281127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Darker colours</a:t>
              </a:r>
            </a:p>
            <a:p>
              <a:pPr marL="0" indent="0" algn="r">
                <a:spcBef>
                  <a:spcPts val="0"/>
                </a:spcBef>
                <a:buFont typeface="+mj-lt"/>
                <a:buNone/>
                <a:defRPr/>
              </a:pP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You’re basically free to use the different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saturations of the colours, but we still </a:t>
              </a:r>
              <a:b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recommend these second to darkest ones</a:t>
              </a:r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-2949388" y="2567926"/>
              <a:ext cx="2811275" cy="2075661"/>
              <a:chOff x="-2949388" y="2567926"/>
              <a:chExt cx="2811275" cy="2075661"/>
            </a:xfrm>
          </p:grpSpPr>
          <p:sp>
            <p:nvSpPr>
              <p:cNvPr id="24" name="AutoShape 4"/>
              <p:cNvSpPr>
                <a:spLocks/>
              </p:cNvSpPr>
              <p:nvPr userDrawn="1"/>
            </p:nvSpPr>
            <p:spPr bwMode="gray">
              <a:xfrm>
                <a:off x="-2949388" y="2567926"/>
                <a:ext cx="2811275" cy="46166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spcBef>
                    <a:spcPts val="0"/>
                  </a:spcBef>
                  <a:defRPr/>
                </a:pPr>
                <a:r>
                  <a:rPr lang="en-US" sz="750" b="1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Our five basic colours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Yellow, Blue, Red, Green and Grey</a:t>
                </a:r>
              </a:p>
              <a:p>
                <a:pPr marL="0" indent="0" algn="r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sz="750" noProof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itchFamily="34" charset="0"/>
                    <a:cs typeface="Arial" pitchFamily="34" charset="0"/>
                  </a:rPr>
                  <a:t>These are the colours we use for backgrounds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3"/>
              <a:stretch/>
            </p:blipFill>
            <p:spPr>
              <a:xfrm>
                <a:off x="-2092747" y="3134247"/>
                <a:ext cx="1868907" cy="134593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 userDrawn="1"/>
            </p:nvSpPr>
            <p:spPr>
              <a:xfrm>
                <a:off x="-1659466" y="4095286"/>
                <a:ext cx="842124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sp>
            <p:nvSpPr>
              <p:cNvPr id="27" name="Rectangle 26"/>
              <p:cNvSpPr/>
              <p:nvPr userDrawn="1"/>
            </p:nvSpPr>
            <p:spPr>
              <a:xfrm>
                <a:off x="-1659466" y="3422502"/>
                <a:ext cx="668868" cy="19331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latin typeface="Source Sans Pro" pitchFamily="34" charset="0"/>
                </a:endParaRPr>
              </a:p>
            </p:txBody>
          </p:sp>
          <p:sp>
            <p:nvSpPr>
              <p:cNvPr id="28" name="Rectangle 27"/>
              <p:cNvSpPr/>
              <p:nvPr userDrawn="1"/>
            </p:nvSpPr>
            <p:spPr>
              <a:xfrm>
                <a:off x="-1842692" y="3949195"/>
                <a:ext cx="183227" cy="146091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schemeClr val="tx1"/>
                  </a:solidFill>
                  <a:latin typeface="Source Sans Pro" pitchFamily="34" charset="0"/>
                </a:endParaRPr>
              </a:p>
            </p:txBody>
          </p:sp>
          <p:cxnSp>
            <p:nvCxnSpPr>
              <p:cNvPr id="29" name="Elbow Connector 28"/>
              <p:cNvCxnSpPr/>
              <p:nvPr userDrawn="1"/>
            </p:nvCxnSpPr>
            <p:spPr>
              <a:xfrm rot="5400000">
                <a:off x="-2189544" y="3376445"/>
                <a:ext cx="992649" cy="298943"/>
              </a:xfrm>
              <a:prstGeom prst="bentConnector4">
                <a:avLst>
                  <a:gd name="adj1" fmla="val 5807"/>
                  <a:gd name="adj2" fmla="val 201959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/>
              <p:cNvCxnSpPr/>
              <p:nvPr userDrawn="1"/>
            </p:nvCxnSpPr>
            <p:spPr>
              <a:xfrm rot="5400000">
                <a:off x="-1069826" y="3100353"/>
                <a:ext cx="498035" cy="339577"/>
              </a:xfrm>
              <a:prstGeom prst="bentConnector2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 userDrawn="1"/>
            </p:nvCxnSpPr>
            <p:spPr>
              <a:xfrm flipV="1">
                <a:off x="-1130094" y="4241376"/>
                <a:ext cx="0" cy="402211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242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negativ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76"/>
            <a:ext cx="9144000" cy="5143424"/>
          </a:xfrm>
        </p:spPr>
        <p:txBody>
          <a:bodyPr tIns="900000" anchor="ctr" anchorCtr="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r>
              <a:rPr lang="en-GB"/>
              <a:t>© Creuna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57214" y="1407586"/>
            <a:ext cx="7119937" cy="821379"/>
          </a:xfrm>
        </p:spPr>
        <p:txBody>
          <a:bodyPr wrap="square">
            <a:spAutoFit/>
          </a:bodyPr>
          <a:lstStyle>
            <a:lvl1pPr marL="270000" indent="-270000">
              <a:buClr>
                <a:schemeClr val="bg1"/>
              </a:buClr>
              <a:buSzPct val="100000"/>
              <a:buFont typeface="Wingdings" charset="2"/>
              <a:buAutoNum type="arabicPlain"/>
              <a:defRPr sz="2250" b="0" i="0" spc="-38" baseline="0">
                <a:solidFill>
                  <a:schemeClr val="bg1"/>
                </a:solidFill>
                <a:latin typeface="+mj-lt"/>
                <a:ea typeface="Source Sans Pro" charset="0"/>
                <a:cs typeface="Source Sans Pro" charset="0"/>
              </a:defRPr>
            </a:lvl1pPr>
            <a:lvl2pPr marL="405000" indent="-135731">
              <a:defRPr>
                <a:solidFill>
                  <a:schemeClr val="bg1"/>
                </a:solidFill>
              </a:defRPr>
            </a:lvl2pPr>
            <a:lvl3pPr marL="540000" indent="-135731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17" name="AutoShape 4"/>
          <p:cNvSpPr>
            <a:spLocks/>
          </p:cNvSpPr>
          <p:nvPr userDrawn="1"/>
        </p:nvSpPr>
        <p:spPr bwMode="gray">
          <a:xfrm>
            <a:off x="-2511000" y="1413039"/>
            <a:ext cx="2397541" cy="34624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 some cases you may want background images</a:t>
            </a:r>
          </a:p>
          <a:p>
            <a:pPr algn="r">
              <a:spcBef>
                <a:spcPts val="0"/>
              </a:spcBef>
              <a:defRPr/>
            </a:pP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and you can repeat the agenda throughout </a:t>
            </a:r>
            <a:b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the presentation and highlight the coming section</a:t>
            </a:r>
          </a:p>
        </p:txBody>
      </p:sp>
      <p:sp>
        <p:nvSpPr>
          <p:cNvPr id="18" name="AutoShape 4"/>
          <p:cNvSpPr>
            <a:spLocks/>
          </p:cNvSpPr>
          <p:nvPr userDrawn="1"/>
        </p:nvSpPr>
        <p:spPr bwMode="gray">
          <a:xfrm>
            <a:off x="-1867250" y="1923111"/>
            <a:ext cx="1753791" cy="5770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r">
              <a:spcBef>
                <a:spcPts val="0"/>
              </a:spcBef>
              <a:defRPr/>
            </a:pPr>
            <a:r>
              <a:rPr lang="en-US" sz="75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Insert image in background</a:t>
            </a:r>
          </a:p>
          <a:p>
            <a:pPr marL="0" indent="0" algn="r">
              <a:spcBef>
                <a:spcPts val="0"/>
              </a:spcBef>
              <a:buFont typeface="+mj-lt"/>
              <a:buNone/>
              <a:defRPr/>
            </a:pPr>
            <a:r>
              <a:rPr lang="en-US" sz="75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1. Click</a:t>
            </a: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 on lower Picture icon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2. Find image, select OK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Size of image=1500x844 px </a:t>
            </a:r>
            <a:b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</a:br>
            <a:r>
              <a:rPr lang="en-US" sz="75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  <a:cs typeface="Arial" pitchFamily="34" charset="0"/>
              </a:rPr>
              <a:t>(2000x1126 px for even better quality)</a:t>
            </a:r>
            <a:endParaRPr lang="en-US" sz="750" noProof="1">
              <a:solidFill>
                <a:schemeClr val="tx1">
                  <a:lumMod val="75000"/>
                  <a:lumOff val="25000"/>
                </a:schemeClr>
              </a:solidFill>
              <a:latin typeface="Source Sans Pro" pitchFamily="34" charset="0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11000" y="692"/>
            <a:ext cx="2397541" cy="13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30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13" y="257176"/>
            <a:ext cx="8053200" cy="11379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noProof="0" dirty="0"/>
          </a:p>
        </p:txBody>
      </p:sp>
      <p:sp>
        <p:nvSpPr>
          <p:cNvPr id="3" name="Text Placeholder 2"/>
          <p:cNvSpPr>
            <a:spLocks noGrp="1" noChangeAspect="1"/>
          </p:cNvSpPr>
          <p:nvPr>
            <p:ph type="body" idx="1"/>
          </p:nvPr>
        </p:nvSpPr>
        <p:spPr>
          <a:xfrm>
            <a:off x="557214" y="1397002"/>
            <a:ext cx="7119936" cy="3368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noProof="0" dirty="0"/>
              <a:t>Klikk for å redigere tekststiler i malen</a:t>
            </a:r>
          </a:p>
          <a:p>
            <a:pPr lvl="1"/>
            <a:r>
              <a:rPr lang="nb-NO" noProof="0" dirty="0"/>
              <a:t>Andre nivå</a:t>
            </a:r>
          </a:p>
          <a:p>
            <a:pPr lvl="2"/>
            <a:r>
              <a:rPr lang="nb-NO" noProof="0" dirty="0"/>
              <a:t>Tredje nivå</a:t>
            </a:r>
          </a:p>
          <a:p>
            <a:pPr lvl="3"/>
            <a:r>
              <a:rPr lang="nb-NO" noProof="0" dirty="0"/>
              <a:t>Fjerde nivå</a:t>
            </a:r>
          </a:p>
          <a:p>
            <a:pPr lvl="4"/>
            <a:r>
              <a:rPr lang="nb-NO" noProof="0" dirty="0"/>
              <a:t>Femte nivå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57213" y="4767265"/>
            <a:ext cx="2795586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63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pPr algn="l"/>
            <a:r>
              <a:rPr lang="en-GB" dirty="0"/>
              <a:t>© </a:t>
            </a:r>
            <a:r>
              <a:rPr lang="en-GB" dirty="0" err="1"/>
              <a:t>Creuna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3505200" y="4767265"/>
            <a:ext cx="21336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63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4767265"/>
            <a:ext cx="2044513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63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/>
              <a:t>Page </a:t>
            </a:r>
            <a:fld id="{B8E12CB5-81C0-B247-A332-94DB30B588BF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786270" y="3521592"/>
            <a:ext cx="1676209" cy="2503570"/>
            <a:chOff x="-2449258" y="4695456"/>
            <a:chExt cx="2234945" cy="3338093"/>
          </a:xfrm>
        </p:grpSpPr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449257" y="5417999"/>
              <a:ext cx="2234944" cy="261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AutoShape 4"/>
            <p:cNvSpPr>
              <a:spLocks/>
            </p:cNvSpPr>
            <p:nvPr userDrawn="1"/>
          </p:nvSpPr>
          <p:spPr bwMode="gray">
            <a:xfrm>
              <a:off x="-2449258" y="4695456"/>
              <a:ext cx="2234945" cy="61555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ts val="0"/>
                </a:spcBef>
                <a:defRPr/>
              </a:pPr>
              <a:r>
                <a:rPr lang="en-US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Choose</a:t>
              </a:r>
              <a:r>
                <a:rPr lang="en-US" sz="750" b="1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 among many Layouts</a:t>
              </a:r>
              <a:br>
                <a:rPr lang="en-US" sz="750" b="1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</a:br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itchFamily="34" charset="0"/>
                  <a:cs typeface="Arial" pitchFamily="34" charset="0"/>
                </a:rPr>
                <a:t>Right-click on slide and select Layout</a:t>
              </a:r>
            </a:p>
            <a:p>
              <a:pPr algn="r">
                <a:spcBef>
                  <a:spcPts val="0"/>
                </a:spcBef>
                <a:defRPr/>
              </a:pPr>
              <a:r>
                <a:rPr lang="en-US" sz="750" b="1" dirty="0">
                  <a:solidFill>
                    <a:srgbClr val="FF0000"/>
                  </a:solidFill>
                  <a:latin typeface="Source Sans Pro" pitchFamily="34" charset="0"/>
                  <a:cs typeface="Arial" pitchFamily="34" charset="0"/>
                </a:rPr>
                <a:t>Always</a:t>
              </a:r>
              <a:r>
                <a:rPr lang="en-US" sz="750" baseline="0" dirty="0">
                  <a:solidFill>
                    <a:srgbClr val="FF0000"/>
                  </a:solidFill>
                  <a:latin typeface="Source Sans Pro" pitchFamily="34" charset="0"/>
                  <a:cs typeface="Arial" pitchFamily="34" charset="0"/>
                </a:rPr>
                <a:t> choose the best suited layout when adding slides to your presentation</a:t>
              </a:r>
              <a:endParaRPr lang="en-US" sz="750" dirty="0">
                <a:solidFill>
                  <a:srgbClr val="FF0000"/>
                </a:solidFill>
                <a:latin typeface="Source Sans Pro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8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24" r:id="rId7"/>
    <p:sldLayoutId id="2147483675" r:id="rId8"/>
    <p:sldLayoutId id="2147483725" r:id="rId9"/>
    <p:sldLayoutId id="2147483748" r:id="rId10"/>
    <p:sldLayoutId id="2147483722" r:id="rId11"/>
    <p:sldLayoutId id="2147483650" r:id="rId12"/>
    <p:sldLayoutId id="2147483670" r:id="rId13"/>
    <p:sldLayoutId id="2147483654" r:id="rId14"/>
    <p:sldLayoutId id="2147483752" r:id="rId15"/>
    <p:sldLayoutId id="2147483749" r:id="rId16"/>
    <p:sldLayoutId id="2147483750" r:id="rId17"/>
    <p:sldLayoutId id="2147483751" r:id="rId18"/>
    <p:sldLayoutId id="2147483674" r:id="rId19"/>
    <p:sldLayoutId id="2147483679" r:id="rId20"/>
    <p:sldLayoutId id="2147483655" r:id="rId21"/>
    <p:sldLayoutId id="2147483756" r:id="rId22"/>
    <p:sldLayoutId id="2147483714" r:id="rId23"/>
    <p:sldLayoutId id="2147483715" r:id="rId24"/>
    <p:sldLayoutId id="2147483677" r:id="rId25"/>
    <p:sldLayoutId id="2147483683" r:id="rId26"/>
    <p:sldLayoutId id="2147483678" r:id="rId27"/>
    <p:sldLayoutId id="2147483713" r:id="rId28"/>
  </p:sldLayoutIdLst>
  <p:hf sldNum="0" hdr="0" ftr="0" dt="0"/>
  <p:txStyles>
    <p:titleStyle>
      <a:lvl1pPr algn="l" defTabSz="342900" rtl="0" eaLnBrk="1" latinLnBrk="0" hangingPunct="1">
        <a:lnSpc>
          <a:spcPct val="75000"/>
        </a:lnSpc>
        <a:spcBef>
          <a:spcPct val="0"/>
        </a:spcBef>
        <a:buNone/>
        <a:defRPr sz="3900" b="0" i="0" u="none" kern="1200" spc="-38" baseline="0">
          <a:solidFill>
            <a:schemeClr val="tx2">
              <a:lumMod val="75000"/>
            </a:schemeClr>
          </a:solidFill>
          <a:latin typeface="+mj-lt"/>
          <a:ea typeface="+mj-ea"/>
          <a:cs typeface="Source Sans Pro Black"/>
        </a:defRPr>
      </a:lvl1pPr>
    </p:titleStyle>
    <p:bodyStyle>
      <a:lvl1pPr marL="135000" indent="-135000" algn="l" defTabSz="342900" rtl="0" eaLnBrk="1" latinLnBrk="0" hangingPunct="1">
        <a:lnSpc>
          <a:spcPct val="95000"/>
        </a:lnSpc>
        <a:spcBef>
          <a:spcPts val="1500"/>
        </a:spcBef>
        <a:spcAft>
          <a:spcPts val="0"/>
        </a:spcAft>
        <a:buSzPct val="100000"/>
        <a:buFont typeface="Arial" charset="0"/>
        <a:buChar char="•"/>
        <a:tabLst/>
        <a:defRPr sz="1800" b="0" i="0" kern="1200" cap="none" spc="-30" normalizeH="0" baseline="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270000" indent="-135000" algn="l" defTabSz="3429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80000"/>
        <a:buFont typeface="Arial"/>
        <a:buChar char="•"/>
        <a:defRPr sz="1500" b="0" i="0" kern="1200" cap="none" normalizeH="0" baseline="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405000" indent="-135000" algn="l" defTabSz="3429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SzPct val="80000"/>
        <a:buFont typeface="Arial"/>
        <a:buChar char="•"/>
        <a:defRPr sz="1200" b="0" i="0" kern="1200" cap="none" normalizeH="0" baseline="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540000" indent="-135000" algn="l" defTabSz="342900" rtl="0" eaLnBrk="1" latinLnBrk="0" hangingPunct="1">
        <a:spcBef>
          <a:spcPts val="300"/>
        </a:spcBef>
        <a:buSzPct val="75000"/>
        <a:buFont typeface="Arial"/>
        <a:buChar char="•"/>
        <a:defRPr sz="1200" b="0" i="0" kern="1200" cap="none" baseline="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675000" indent="-135000" algn="l" defTabSz="342900" rtl="0" eaLnBrk="1" latinLnBrk="0" hangingPunct="1">
        <a:spcBef>
          <a:spcPts val="300"/>
        </a:spcBef>
        <a:buSzPct val="75000"/>
        <a:buFont typeface="Arial"/>
        <a:buChar char="•"/>
        <a:defRPr sz="1200" b="0" i="0" kern="1200" cap="none" baseline="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4836" userDrawn="1">
          <p15:clr>
            <a:srgbClr val="F26B43"/>
          </p15:clr>
        </p15:guide>
        <p15:guide id="3" orient="horz" pos="3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>
                <a:latin typeface="Permanent Marker" panose="02000000000000000000" pitchFamily="2" charset="0"/>
                <a:ea typeface="Permanent Marker" panose="02000000000000000000" pitchFamily="2" charset="0"/>
              </a:rPr>
              <a:t>Team </a:t>
            </a:r>
            <a:r>
              <a:rPr lang="nb-NO" dirty="0" err="1" smtClean="0">
                <a:latin typeface="Permanent Marker" panose="02000000000000000000" pitchFamily="2" charset="0"/>
                <a:ea typeface="Permanent Marker" panose="02000000000000000000" pitchFamily="2" charset="0"/>
              </a:rPr>
              <a:t>godfisk</a:t>
            </a:r>
            <a:r>
              <a:rPr lang="nb-NO" dirty="0" smtClean="0">
                <a:latin typeface="Permanent Marker" panose="02000000000000000000" pitchFamily="2" charset="0"/>
                <a:ea typeface="Permanent Marker" panose="02000000000000000000" pitchFamily="2" charset="0"/>
              </a:rPr>
              <a:t> -</a:t>
            </a:r>
            <a:br>
              <a:rPr lang="nb-NO" dirty="0" smtClean="0">
                <a:latin typeface="Permanent Marker" panose="02000000000000000000" pitchFamily="2" charset="0"/>
                <a:ea typeface="Permanent Marker" panose="02000000000000000000" pitchFamily="2" charset="0"/>
              </a:rPr>
            </a:br>
            <a:r>
              <a:rPr lang="nb-NO" dirty="0" smtClean="0">
                <a:latin typeface="Permanent Marker" panose="02000000000000000000" pitchFamily="2" charset="0"/>
                <a:ea typeface="Permanent Marker" panose="02000000000000000000" pitchFamily="2" charset="0"/>
              </a:rPr>
              <a:t>Norsk </a:t>
            </a:r>
            <a:r>
              <a:rPr lang="nb-NO" dirty="0">
                <a:latin typeface="Permanent Marker" panose="02000000000000000000" pitchFamily="2" charset="0"/>
                <a:ea typeface="Permanent Marker" panose="02000000000000000000" pitchFamily="2" charset="0"/>
              </a:rPr>
              <a:t>sjømatråd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Oppstartsmøte, </a:t>
            </a:r>
            <a:r>
              <a:rPr lang="nb-NO" dirty="0" smtClean="0"/>
              <a:t>11. </a:t>
            </a:r>
            <a:r>
              <a:rPr lang="nb-NO" dirty="0"/>
              <a:t>april 2016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Joachim Løvf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187594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Mål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76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En stabil konvertering</a:t>
            </a:r>
          </a:p>
          <a:p>
            <a:pPr lvl="1"/>
            <a:r>
              <a:rPr lang="nb-NO" dirty="0" smtClean="0"/>
              <a:t>Vi koder defensivt – ikke stol på dataene som kommer fra integrasjoner, og ikke stol på at integrasjoner i det hele tatt er der!</a:t>
            </a:r>
          </a:p>
          <a:p>
            <a:r>
              <a:rPr lang="nb-NO" dirty="0" smtClean="0"/>
              <a:t>1. versjon skal være en like-for-like-implementasjon</a:t>
            </a:r>
          </a:p>
          <a:p>
            <a:pPr lvl="1"/>
            <a:r>
              <a:rPr lang="nb-NO" dirty="0" smtClean="0"/>
              <a:t>…med mindre annet blir eksplisitt avtalt med kunde</a:t>
            </a:r>
          </a:p>
          <a:p>
            <a:pPr lvl="1"/>
            <a:r>
              <a:rPr lang="nb-NO" dirty="0" smtClean="0"/>
              <a:t>Ikke fall for fristelsen det er å forbedre «bare litt»</a:t>
            </a:r>
          </a:p>
          <a:p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Godfisk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708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En rask webside</a:t>
            </a:r>
          </a:p>
          <a:p>
            <a:pPr lvl="1"/>
            <a:r>
              <a:rPr lang="nb-NO" dirty="0" smtClean="0"/>
              <a:t>SKAL være raskere enn seafoodfromnorway.us</a:t>
            </a:r>
          </a:p>
          <a:p>
            <a:pPr lvl="1"/>
            <a:r>
              <a:rPr lang="nb-NO" dirty="0" smtClean="0"/>
              <a:t>BØR være raskere enn nåværende </a:t>
            </a:r>
            <a:r>
              <a:rPr lang="nb-NO" dirty="0" err="1" smtClean="0"/>
              <a:t>godfisk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Godfisk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3" y="2604972"/>
            <a:ext cx="3971925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88" y="2604972"/>
            <a:ext cx="39052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Vi holder øynene på målet</a:t>
            </a:r>
          </a:p>
          <a:p>
            <a:r>
              <a:rPr lang="nb-NO" dirty="0" smtClean="0"/>
              <a:t>Ikke begynn på oppgaver uten en klar formening om hva som skal løses og hvordan</a:t>
            </a:r>
          </a:p>
          <a:p>
            <a:r>
              <a:rPr lang="nb-NO" dirty="0" smtClean="0"/>
              <a:t>Samarbeid! Snakk med hverandre, innenfor og utenfor eget fagfelt</a:t>
            </a:r>
          </a:p>
          <a:p>
            <a:r>
              <a:rPr lang="nb-NO" dirty="0" smtClean="0"/>
              <a:t>Peer </a:t>
            </a:r>
            <a:r>
              <a:rPr lang="nb-NO" dirty="0" err="1" smtClean="0"/>
              <a:t>reviews</a:t>
            </a:r>
            <a:endParaRPr lang="nb-NO" dirty="0" smtClean="0"/>
          </a:p>
          <a:p>
            <a:r>
              <a:rPr lang="nb-NO" dirty="0" smtClean="0"/>
              <a:t>Jevnlige sjekker av objektive ytelsesmål</a:t>
            </a:r>
          </a:p>
          <a:p>
            <a:pPr lvl="1"/>
            <a:r>
              <a:rPr lang="nb-NO" dirty="0" smtClean="0"/>
              <a:t>Dagens </a:t>
            </a:r>
            <a:r>
              <a:rPr lang="nb-NO" dirty="0" err="1" smtClean="0"/>
              <a:t>site</a:t>
            </a:r>
            <a:r>
              <a:rPr lang="nb-NO" dirty="0" smtClean="0"/>
              <a:t> scorer bra, men kan forbedres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72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Prosess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89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Designarbeid </a:t>
            </a:r>
            <a:r>
              <a:rPr lang="nb-NO" dirty="0" err="1" smtClean="0"/>
              <a:t>timeboxes</a:t>
            </a:r>
            <a:endParaRPr lang="nb-NO" dirty="0" smtClean="0"/>
          </a:p>
          <a:p>
            <a:r>
              <a:rPr lang="nb-NO" dirty="0" smtClean="0"/>
              <a:t>Timer føres i </a:t>
            </a:r>
            <a:r>
              <a:rPr lang="nb-NO" dirty="0" err="1" smtClean="0"/>
              <a:t>Jira</a:t>
            </a:r>
            <a:r>
              <a:rPr lang="nb-NO" dirty="0" smtClean="0"/>
              <a:t> OG i </a:t>
            </a:r>
            <a:r>
              <a:rPr lang="nb-NO" dirty="0" err="1" smtClean="0"/>
              <a:t>Timegrip</a:t>
            </a:r>
            <a:endParaRPr lang="nb-NO" dirty="0" smtClean="0"/>
          </a:p>
          <a:p>
            <a:r>
              <a:rPr lang="nb-NO" dirty="0" smtClean="0"/>
              <a:t>Estimater legges inn i </a:t>
            </a:r>
            <a:r>
              <a:rPr lang="nb-NO" dirty="0" err="1" smtClean="0"/>
              <a:t>Jira</a:t>
            </a:r>
            <a:r>
              <a:rPr lang="nb-NO" dirty="0" smtClean="0"/>
              <a:t> og holdes kontinuerlig oppdatert</a:t>
            </a:r>
          </a:p>
          <a:p>
            <a:r>
              <a:rPr lang="nb-NO" dirty="0" smtClean="0"/>
              <a:t>Bruk </a:t>
            </a:r>
            <a:r>
              <a:rPr lang="nb-NO" dirty="0" err="1" smtClean="0"/>
              <a:t>Jira</a:t>
            </a:r>
            <a:r>
              <a:rPr lang="nb-NO" dirty="0" smtClean="0"/>
              <a:t>! «Start progress»-knappen er ikke til pynt.</a:t>
            </a:r>
          </a:p>
          <a:p>
            <a:r>
              <a:rPr lang="nb-NO" dirty="0" smtClean="0"/>
              <a:t>Standups</a:t>
            </a:r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Prosess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8034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Roller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18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7" b="1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29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Normer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0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Kom tidsnok. Møter har fem-minutters varsler. Gå når </a:t>
            </a:r>
            <a:r>
              <a:rPr lang="nb-NO" dirty="0" err="1"/>
              <a:t>outlook</a:t>
            </a:r>
            <a:r>
              <a:rPr lang="nb-NO" dirty="0"/>
              <a:t> sier ifra!</a:t>
            </a:r>
          </a:p>
          <a:p>
            <a:r>
              <a:rPr lang="nb-NO" dirty="0"/>
              <a:t>Om du ikke kan delta, si ifra i forkant. Formidle </a:t>
            </a:r>
            <a:r>
              <a:rPr lang="nb-NO" dirty="0" err="1"/>
              <a:t>evt</a:t>
            </a:r>
            <a:r>
              <a:rPr lang="nb-NO" dirty="0"/>
              <a:t> viktig </a:t>
            </a:r>
            <a:r>
              <a:rPr lang="nb-NO" dirty="0" err="1"/>
              <a:t>information</a:t>
            </a:r>
            <a:r>
              <a:rPr lang="nb-NO" dirty="0"/>
              <a:t> til møteholder før møtet tiltar.</a:t>
            </a:r>
          </a:p>
          <a:p>
            <a:r>
              <a:rPr lang="nb-NO" dirty="0"/>
              <a:t>La telefonen forbli i lommen og bruk </a:t>
            </a:r>
            <a:r>
              <a:rPr lang="nb-NO" dirty="0" err="1"/>
              <a:t>laptop</a:t>
            </a:r>
            <a:r>
              <a:rPr lang="nb-NO" dirty="0"/>
              <a:t> kun om møtet krever det</a:t>
            </a:r>
          </a:p>
          <a:p>
            <a:r>
              <a:rPr lang="nb-NO" dirty="0"/>
              <a:t>Standups - hva har du gjort, hva skal du gjøre og er det noen hindringer i veien</a:t>
            </a:r>
          </a:p>
          <a:p>
            <a:pPr lvl="1"/>
            <a:r>
              <a:rPr lang="nb-NO" dirty="0"/>
              <a:t>Følg med på hva andre sier!</a:t>
            </a:r>
          </a:p>
          <a:p>
            <a:r>
              <a:rPr lang="nb-NO" dirty="0" err="1"/>
              <a:t>Speak</a:t>
            </a:r>
            <a:r>
              <a:rPr lang="nb-NO" dirty="0"/>
              <a:t> up! Din mening er viktig, og din kunnskap er viktig. Del den!</a:t>
            </a:r>
          </a:p>
          <a:p>
            <a:endParaRPr lang="nb-NO" dirty="0"/>
          </a:p>
        </p:txBody>
      </p:sp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Møter</a:t>
            </a:r>
          </a:p>
        </p:txBody>
      </p:sp>
    </p:spTree>
    <p:extLst>
      <p:ext uri="{BB962C8B-B14F-4D97-AF65-F5344CB8AC3E}">
        <p14:creationId xmlns:p14="http://schemas.microsoft.com/office/powerpoint/2010/main" val="31604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>
          <a:xfrm>
            <a:off x="557214" y="1407586"/>
            <a:ext cx="7119937" cy="1892826"/>
          </a:xfrm>
        </p:spPr>
        <p:txBody>
          <a:bodyPr/>
          <a:lstStyle/>
          <a:p>
            <a:r>
              <a:rPr lang="nb-NO" dirty="0" smtClean="0"/>
              <a:t>Oppgave</a:t>
            </a:r>
            <a:endParaRPr lang="nb-NO" dirty="0"/>
          </a:p>
          <a:p>
            <a:r>
              <a:rPr lang="nb-NO" dirty="0" smtClean="0"/>
              <a:t>Team</a:t>
            </a:r>
          </a:p>
          <a:p>
            <a:r>
              <a:rPr lang="nb-NO" dirty="0" smtClean="0"/>
              <a:t>Roller</a:t>
            </a:r>
            <a:endParaRPr lang="nb-NO" dirty="0"/>
          </a:p>
          <a:p>
            <a:r>
              <a:rPr lang="nb-NO" dirty="0"/>
              <a:t>Normer</a:t>
            </a:r>
          </a:p>
        </p:txBody>
      </p:sp>
    </p:spTree>
    <p:extLst>
      <p:ext uri="{BB962C8B-B14F-4D97-AF65-F5344CB8AC3E}">
        <p14:creationId xmlns:p14="http://schemas.microsoft.com/office/powerpoint/2010/main" val="1222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Si ifra tidlig, og si ifra tydelig</a:t>
            </a:r>
          </a:p>
          <a:p>
            <a:pPr lvl="1"/>
            <a:r>
              <a:rPr lang="nb-NO" dirty="0"/>
              <a:t>"Jeg kommer til å gå over estimat."</a:t>
            </a:r>
          </a:p>
          <a:p>
            <a:pPr lvl="1"/>
            <a:r>
              <a:rPr lang="nb-NO" dirty="0"/>
              <a:t>"Denne oppgaven trenger jeg hjelp til." eller (like viktig) "Denne oppgaven vil gå mye fortere om jeg får hjelp."</a:t>
            </a:r>
          </a:p>
          <a:p>
            <a:r>
              <a:rPr lang="nb-NO" dirty="0"/>
              <a:t>Unison enighet er ikke et mål!</a:t>
            </a:r>
          </a:p>
          <a:p>
            <a:pPr lvl="1"/>
            <a:r>
              <a:rPr lang="nb-NO" dirty="0"/>
              <a:t>Varsle om uenighet, alternativer og tvil - uavhengig av om det er innenfor eget fagfelt eller ikke.</a:t>
            </a:r>
          </a:p>
          <a:p>
            <a:r>
              <a:rPr lang="nb-NO" dirty="0"/>
              <a:t>Om det diskuteres noe du har oversikt over, befatning med eller kunnskap om, si ifra. Vi andre vet ikke at du vet.</a:t>
            </a:r>
          </a:p>
          <a:p>
            <a:r>
              <a:rPr lang="nb-NO" dirty="0"/>
              <a:t>Bruk </a:t>
            </a:r>
            <a:r>
              <a:rPr lang="nb-NO" dirty="0" err="1"/>
              <a:t>slack</a:t>
            </a:r>
            <a:r>
              <a:rPr lang="nb-NO" dirty="0"/>
              <a:t> til dialog, epost for sporbarhet og «større avgjørelser».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Kommunikasjon</a:t>
            </a:r>
          </a:p>
        </p:txBody>
      </p:sp>
    </p:spTree>
    <p:extLst>
      <p:ext uri="{BB962C8B-B14F-4D97-AF65-F5344CB8AC3E}">
        <p14:creationId xmlns:p14="http://schemas.microsoft.com/office/powerpoint/2010/main" val="10572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Vi sier ifra når vi mener noe ikke er riktig…</a:t>
            </a:r>
          </a:p>
          <a:p>
            <a:r>
              <a:rPr lang="nb-NO" dirty="0" smtClean="0"/>
              <a:t>…og vi sier ifra når noe er bra.</a:t>
            </a:r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Kommunikasjon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448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350"/>
              </a:spcBef>
              <a:defRPr/>
            </a:pPr>
            <a:endParaRPr lang="nb-NO" dirty="0">
              <a:solidFill>
                <a:srgbClr val="00000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1350"/>
              </a:spcBef>
              <a:defRPr/>
            </a:pPr>
            <a:r>
              <a:rPr lang="nb-NO" dirty="0" err="1">
                <a:solidFill>
                  <a:srgbClr val="000000"/>
                </a:solidFill>
              </a:rPr>
              <a:t>creuna.no</a:t>
            </a:r>
            <a:endParaRPr lang="nb-NO" dirty="0">
              <a:solidFill>
                <a:srgbClr val="0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err="1">
                <a:solidFill>
                  <a:srgbClr val="000000"/>
                </a:solidFill>
              </a:rPr>
              <a:t>info@creuna.no</a:t>
            </a:r>
            <a:endParaRPr lang="nb-NO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1350"/>
              </a:spcBef>
              <a:defRPr/>
            </a:pPr>
            <a:r>
              <a:rPr lang="nb-NO" dirty="0">
                <a:solidFill>
                  <a:srgbClr val="000000"/>
                </a:solidFill>
              </a:rPr>
              <a:t>+47 22 92 66 66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2054" name="Picture 6" descr="U:\Creuna Danmark\Jobs\4633_PPT skabeloner til Creuna\Received\ikoner\web.png"/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:\Creuna Danmark\Jobs\4633_PPT skabeloner til Creuna\Received\ikoner\mobile.png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U:\Creuna Danmark\Jobs\4633_PPT skabeloner til Creuna\Received\ikoner\mail.png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103875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Porting</a:t>
            </a:r>
            <a:r>
              <a:rPr lang="nb-NO" dirty="0"/>
              <a:t> av godfisk.no, i sine mange språkvarianter, fra </a:t>
            </a:r>
            <a:r>
              <a:rPr lang="nb-NO" dirty="0" err="1"/>
              <a:t>ezpublish</a:t>
            </a:r>
            <a:r>
              <a:rPr lang="nb-NO" dirty="0"/>
              <a:t> til </a:t>
            </a:r>
            <a:r>
              <a:rPr lang="nb-NO" dirty="0" err="1"/>
              <a:t>.net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Oppgaven</a:t>
            </a:r>
          </a:p>
        </p:txBody>
      </p:sp>
    </p:spTree>
    <p:extLst>
      <p:ext uri="{BB962C8B-B14F-4D97-AF65-F5344CB8AC3E}">
        <p14:creationId xmlns:p14="http://schemas.microsoft.com/office/powerpoint/2010/main" val="117431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872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192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Porting</a:t>
            </a:r>
            <a:r>
              <a:rPr lang="nb-NO" dirty="0"/>
              <a:t> av godfisk.no, i sine mange språkvarianter, fra </a:t>
            </a:r>
            <a:r>
              <a:rPr lang="nb-NO" dirty="0" err="1"/>
              <a:t>ezpublish</a:t>
            </a:r>
            <a:r>
              <a:rPr lang="nb-NO" dirty="0"/>
              <a:t> til </a:t>
            </a:r>
            <a:r>
              <a:rPr lang="nb-NO" dirty="0" err="1"/>
              <a:t>.net</a:t>
            </a:r>
            <a:endParaRPr lang="nb-NO" dirty="0"/>
          </a:p>
          <a:p>
            <a:pPr lvl="1"/>
            <a:r>
              <a:rPr lang="nb-NO" dirty="0"/>
              <a:t>Høy kvalitet på kode og konsept</a:t>
            </a:r>
          </a:p>
          <a:p>
            <a:pPr lvl="1"/>
            <a:r>
              <a:rPr lang="nb-NO" dirty="0"/>
              <a:t>Rett-frem </a:t>
            </a:r>
            <a:r>
              <a:rPr lang="nb-NO" dirty="0" err="1"/>
              <a:t>Epi</a:t>
            </a:r>
            <a:r>
              <a:rPr lang="nb-NO" dirty="0"/>
              <a:t>-jobb, med unntak av ingrediensdatabasen</a:t>
            </a:r>
          </a:p>
          <a:p>
            <a:r>
              <a:rPr lang="nb-NO" dirty="0"/>
              <a:t>Ny seafood.no, inklusive konsept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Oppgaven</a:t>
            </a:r>
          </a:p>
        </p:txBody>
      </p:sp>
    </p:spTree>
    <p:extLst>
      <p:ext uri="{BB962C8B-B14F-4D97-AF65-F5344CB8AC3E}">
        <p14:creationId xmlns:p14="http://schemas.microsoft.com/office/powerpoint/2010/main" val="130773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sholder for bilde 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2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Teamet</a:t>
            </a:r>
          </a:p>
        </p:txBody>
      </p:sp>
      <p:sp>
        <p:nvSpPr>
          <p:cNvPr id="5" name="Plassholder for innhold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Tim R</a:t>
            </a:r>
          </a:p>
          <a:p>
            <a:r>
              <a:rPr lang="nb-NO" dirty="0"/>
              <a:t>Øivind H</a:t>
            </a:r>
          </a:p>
          <a:p>
            <a:r>
              <a:rPr lang="nb-NO" dirty="0"/>
              <a:t>Alexander </a:t>
            </a:r>
          </a:p>
          <a:p>
            <a:r>
              <a:rPr lang="nb-NO" dirty="0"/>
              <a:t>Bjørn Endre</a:t>
            </a:r>
          </a:p>
          <a:p>
            <a:r>
              <a:rPr lang="nb-NO" dirty="0"/>
              <a:t>Tor</a:t>
            </a:r>
          </a:p>
          <a:p>
            <a:r>
              <a:rPr lang="nb-NO" dirty="0"/>
              <a:t>Øyvind</a:t>
            </a:r>
          </a:p>
          <a:p>
            <a:r>
              <a:rPr lang="nb-NO" dirty="0"/>
              <a:t>Joachim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b-NO" dirty="0"/>
              <a:t>Marianne K (KAM)</a:t>
            </a:r>
          </a:p>
          <a:p>
            <a:r>
              <a:rPr lang="nb-NO" dirty="0"/>
              <a:t>Petter H (PL)</a:t>
            </a:r>
          </a:p>
          <a:p>
            <a:r>
              <a:rPr lang="nb-NO" dirty="0"/>
              <a:t>Børge (prosjekteier hos kunde</a:t>
            </a:r>
            <a:r>
              <a:rPr lang="nb-NO" dirty="0" smtClean="0"/>
              <a:t>)</a:t>
            </a:r>
          </a:p>
          <a:p>
            <a:endParaRPr lang="nb-NO" dirty="0"/>
          </a:p>
          <a:p>
            <a:r>
              <a:rPr lang="nb-NO" dirty="0" smtClean="0"/>
              <a:t>Parallelt – laksefakta.no og laksesprell.no</a:t>
            </a:r>
          </a:p>
          <a:p>
            <a:pPr lvl="1"/>
            <a:r>
              <a:rPr lang="nb-NO" dirty="0" smtClean="0"/>
              <a:t>Rannveig, Michael, Tim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910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Kompromissløs Kvalitet levert på tid og innenfor budsjett</a:t>
            </a:r>
          </a:p>
        </p:txBody>
      </p:sp>
    </p:spTree>
    <p:extLst>
      <p:ext uri="{BB962C8B-B14F-4D97-AF65-F5344CB8AC3E}">
        <p14:creationId xmlns:p14="http://schemas.microsoft.com/office/powerpoint/2010/main" val="2025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euna PowerPoint Template">
  <a:themeElements>
    <a:clrScheme name="Custom 33">
      <a:dk1>
        <a:sysClr val="windowText" lastClr="000000"/>
      </a:dk1>
      <a:lt1>
        <a:sysClr val="window" lastClr="FFFFFF"/>
      </a:lt1>
      <a:dk2>
        <a:srgbClr val="71D3E5"/>
      </a:dk2>
      <a:lt2>
        <a:srgbClr val="FCCC54"/>
      </a:lt2>
      <a:accent1>
        <a:srgbClr val="EA678C"/>
      </a:accent1>
      <a:accent2>
        <a:srgbClr val="9FE265"/>
      </a:accent2>
      <a:accent3>
        <a:srgbClr val="21FDFF"/>
      </a:accent3>
      <a:accent4>
        <a:srgbClr val="FEF921"/>
      </a:accent4>
      <a:accent5>
        <a:srgbClr val="ED3781"/>
      </a:accent5>
      <a:accent6>
        <a:srgbClr val="07EF00"/>
      </a:accent6>
      <a:hlink>
        <a:srgbClr val="B3637D"/>
      </a:hlink>
      <a:folHlink>
        <a:srgbClr val="C8943D"/>
      </a:folHlink>
    </a:clrScheme>
    <a:fontScheme name="Source Sans Pro">
      <a:majorFont>
        <a:latin typeface="Source Sans Pro Black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7D1E5"/>
        </a:solidFill>
        <a:ln>
          <a:solidFill>
            <a:schemeClr val="tx2"/>
          </a:solidFill>
        </a:ln>
        <a:effectLst/>
      </a:spPr>
      <a:bodyPr rtlCol="0" anchor="ctr"/>
      <a:lstStyle>
        <a:defPPr algn="ctr">
          <a:defRPr sz="16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 cmpd="sng">
          <a:solidFill>
            <a:srgbClr val="FFFFFF"/>
          </a:solidFill>
          <a:headEnd type="triangle" w="lg" len="med"/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reuna_2016" id="{EDB13B52-95F8-6B4E-8EB2-E836E7656C56}" vid="{9A82B06F-0101-7D47-A526-6B8A6F2DD0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Creuna_2016</Template>
  <TotalTime>0</TotalTime>
  <Words>588</Words>
  <Application>Microsoft Office PowerPoint</Application>
  <PresentationFormat>On-screen Show (16:9)</PresentationFormat>
  <Paragraphs>96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Permanent Marker</vt:lpstr>
      <vt:lpstr>Source Sans Pro</vt:lpstr>
      <vt:lpstr>Source Sans Pro Black</vt:lpstr>
      <vt:lpstr>Source Sans Pro Light</vt:lpstr>
      <vt:lpstr>Wingdings</vt:lpstr>
      <vt:lpstr>Creuna PowerPoint Template</vt:lpstr>
      <vt:lpstr>Team godfisk - Norsk sjømatråd</vt:lpstr>
      <vt:lpstr>Agenda</vt:lpstr>
      <vt:lpstr>Oppgaven</vt:lpstr>
      <vt:lpstr>PowerPoint Presentation</vt:lpstr>
      <vt:lpstr>PowerPoint Presentation</vt:lpstr>
      <vt:lpstr>Oppgaven</vt:lpstr>
      <vt:lpstr>PowerPoint Presentation</vt:lpstr>
      <vt:lpstr>Teamet</vt:lpstr>
      <vt:lpstr>PowerPoint Presentation</vt:lpstr>
      <vt:lpstr>Mål</vt:lpstr>
      <vt:lpstr>Godfisk</vt:lpstr>
      <vt:lpstr>Godfisk</vt:lpstr>
      <vt:lpstr>Hvordan?</vt:lpstr>
      <vt:lpstr>Prosess</vt:lpstr>
      <vt:lpstr>Prosess</vt:lpstr>
      <vt:lpstr>Roller</vt:lpstr>
      <vt:lpstr>PowerPoint Presentation</vt:lpstr>
      <vt:lpstr>Normer</vt:lpstr>
      <vt:lpstr>Møter</vt:lpstr>
      <vt:lpstr>Kommunikasjon</vt:lpstr>
      <vt:lpstr>Kommunikasjon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2016-04-02T22:45:38Z</dcterms:created>
  <dcterms:modified xsi:type="dcterms:W3CDTF">2016-04-12T20:26:35Z</dcterms:modified>
</cp:coreProperties>
</file>